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98" r:id="rId4"/>
    <p:sldId id="299" r:id="rId5"/>
    <p:sldId id="300" r:id="rId6"/>
    <p:sldId id="301" r:id="rId7"/>
    <p:sldId id="302" r:id="rId8"/>
    <p:sldId id="303" r:id="rId9"/>
    <p:sldId id="318" r:id="rId10"/>
    <p:sldId id="304" r:id="rId11"/>
    <p:sldId id="309" r:id="rId12"/>
    <p:sldId id="306" r:id="rId13"/>
    <p:sldId id="305" r:id="rId14"/>
    <p:sldId id="307" r:id="rId15"/>
    <p:sldId id="317" r:id="rId16"/>
    <p:sldId id="310" r:id="rId17"/>
    <p:sldId id="311" r:id="rId18"/>
    <p:sldId id="312" r:id="rId19"/>
    <p:sldId id="315" r:id="rId20"/>
    <p:sldId id="313" r:id="rId21"/>
    <p:sldId id="314" r:id="rId22"/>
    <p:sldId id="316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99" d="100"/>
          <a:sy n="99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11.09.2022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</a:t>
            </a:r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ассистент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  <a:endParaRPr lang="ru-RU" sz="45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qrcoder.ru/code/?https%3A%2F%2Fgithub.com%2FMUCTR-IKT-CPP%2Fcpp_course%2Ftree%2Fmaster%2F%25D0%259B%25D0%25B5%25D0%25BA%25D1%2586%25D0%25B8%25D0%25B8%2F1&amp;4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606" y="595533"/>
            <a:ext cx="1349111" cy="13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сигнатурой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</a:p>
          <a:p>
            <a:pPr indent="182563" algn="just"/>
            <a:endParaRPr lang="ru-RU" sz="2000" dirty="0" smtClean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&lt;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и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&gt;</a:t>
            </a:r>
            <a:r>
              <a:rPr lang="en-US" sz="2000" b="1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 smtClean="0"/>
              <a:t>“</a:t>
            </a:r>
            <a:r>
              <a:rPr lang="ru-RU" sz="2000" b="1" dirty="0" smtClean="0"/>
              <a:t>тип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имя_</a:t>
            </a:r>
            <a:r>
              <a:rPr lang="en-US" sz="2000" b="1" dirty="0" smtClean="0"/>
              <a:t>”</a:t>
            </a:r>
            <a:r>
              <a:rPr lang="ru-RU" sz="2000" dirty="0" smtClean="0"/>
              <a:t>, </a:t>
            </a:r>
            <a:r>
              <a:rPr lang="ru-RU" sz="2000" dirty="0"/>
              <a:t>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значение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 smtClean="0"/>
              <a:t>“</a:t>
            </a:r>
            <a:r>
              <a:rPr lang="ru-RU" sz="2000" b="1" dirty="0" smtClean="0"/>
              <a:t>|</a:t>
            </a:r>
            <a:r>
              <a:rPr lang="en-US" sz="2000" b="1" dirty="0" smtClean="0"/>
              <a:t>”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или</a:t>
            </a:r>
            <a:r>
              <a:rPr lang="ru-RU" dirty="0" smtClean="0">
                <a:solidFill>
                  <a:srgbClr val="000000"/>
                </a:solidFill>
              </a:rPr>
              <a:t>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 smtClean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rgbClr val="000000"/>
                </a:solidFill>
                <a:effectLst/>
              </a:rPr>
              <a:t>Встроенные </a:t>
            </a:r>
            <a:r>
              <a:rPr lang="ru-RU" sz="2000" b="1" dirty="0" smtClean="0">
                <a:solidFill>
                  <a:srgbClr val="000000"/>
                </a:solidFill>
                <a:effectLst/>
              </a:rPr>
              <a:t>типы</a:t>
            </a:r>
            <a:endParaRPr lang="en-US" sz="2000" b="1" dirty="0" smtClean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 smtClean="0">
                <a:solidFill>
                  <a:srgbClr val="000000"/>
                </a:solidFill>
                <a:effectLst/>
              </a:rPr>
              <a:t>к </a:t>
            </a:r>
            <a:r>
              <a:rPr lang="ru-RU" sz="2000" b="0" dirty="0" smtClean="0">
                <a:solidFill>
                  <a:srgbClr val="000000"/>
                </a:solidFill>
                <a:effectLst/>
              </a:rPr>
              <a:t>ним относятся все те типы что есть в языке сами по себе, и по сути, существуют шире, в самом оборудовании</a:t>
            </a:r>
            <a:r>
              <a:rPr lang="ru-RU" sz="2000" b="0" dirty="0" smtClean="0">
                <a:solidFill>
                  <a:srgbClr val="000000"/>
                </a:solidFill>
                <a:effectLst/>
              </a:rPr>
              <a:t>.</a:t>
            </a:r>
            <a:endParaRPr lang="ru-RU" sz="2000" b="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UTF-8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 smtClean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 smtClean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 smtClean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 smtClean="0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 smtClean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Типы </a:t>
            </a:r>
            <a:r>
              <a:rPr lang="en-US" sz="2000" dirty="0" smtClean="0">
                <a:solidFill>
                  <a:srgbClr val="000000"/>
                </a:solidFill>
              </a:rPr>
              <a:t>char,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 smtClean="0">
                <a:solidFill>
                  <a:srgbClr val="000000"/>
                </a:solidFill>
              </a:rPr>
              <a:t>singed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ru-RU" sz="2000" dirty="0" smtClean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 smtClean="0">
                <a:solidFill>
                  <a:srgbClr val="000000"/>
                </a:solidFill>
              </a:rPr>
              <a:t>Тип </a:t>
            </a:r>
            <a:r>
              <a:rPr lang="en-US" sz="2000" b="1" dirty="0" err="1" smtClean="0">
                <a:solidFill>
                  <a:srgbClr val="000000"/>
                </a:solidFill>
              </a:rPr>
              <a:t>int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 smtClean="0">
                <a:solidFill>
                  <a:srgbClr val="000000"/>
                </a:solidFill>
              </a:rPr>
              <a:t>short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 </a:t>
            </a:r>
            <a:r>
              <a:rPr lang="en-US" sz="2000" b="1" dirty="0" smtClean="0">
                <a:solidFill>
                  <a:srgbClr val="000000"/>
                </a:solidFill>
              </a:rPr>
              <a:t>long</a:t>
            </a:r>
            <a:r>
              <a:rPr lang="ru-RU" sz="2000" dirty="0" smtClean="0">
                <a:solidFill>
                  <a:srgbClr val="000000"/>
                </a:solidFill>
              </a:rPr>
              <a:t> увеличивает диапазон и память в 2 раза, так же мож</a:t>
            </a:r>
            <a:r>
              <a:rPr lang="ru-RU" sz="2000" dirty="0">
                <a:solidFill>
                  <a:srgbClr val="000000"/>
                </a:solidFill>
              </a:rPr>
              <a:t>е</a:t>
            </a:r>
            <a:r>
              <a:rPr lang="ru-RU" sz="2000" dirty="0" smtClean="0">
                <a:solidFill>
                  <a:srgbClr val="000000"/>
                </a:solidFill>
              </a:rPr>
              <a:t>т применяться к </a:t>
            </a:r>
            <a:r>
              <a:rPr lang="en-US" sz="2000" b="1" dirty="0" smtClean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</a:t>
            </a:r>
            <a:r>
              <a:rPr lang="ru-RU" b="1" dirty="0" smtClean="0">
                <a:solidFill>
                  <a:srgbClr val="000000"/>
                </a:solidFill>
              </a:rPr>
              <a:t>типы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just"/>
            <a:r>
              <a:rPr lang="ru-RU" dirty="0" smtClean="0">
                <a:solidFill>
                  <a:srgbClr val="000000"/>
                </a:solidFill>
              </a:rPr>
              <a:t>Это </a:t>
            </a:r>
            <a:r>
              <a:rPr lang="ru-RU" dirty="0">
                <a:solidFill>
                  <a:srgbClr val="000000"/>
                </a:solidFill>
              </a:rPr>
              <a:t>те типы которые пользователь комбинируя каким либо образом встроенные типы и описывая взаимодействия между ними создает сам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3281907"/>
            <a:ext cx="110958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В каждой приведенной строке происходит </a:t>
            </a:r>
            <a:r>
              <a:rPr lang="ru-RU" dirty="0" smtClean="0">
                <a:solidFill>
                  <a:srgbClr val="000000"/>
                </a:solidFill>
              </a:rPr>
              <a:t>декларирования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  <a:r>
              <a:rPr lang="ru-RU" dirty="0" smtClean="0">
                <a:solidFill>
                  <a:srgbClr val="000000"/>
                </a:solidFill>
              </a:rPr>
              <a:t>и инициализация </a:t>
            </a:r>
            <a:r>
              <a:rPr lang="ru-RU" dirty="0" smtClean="0">
                <a:solidFill>
                  <a:srgbClr val="000000"/>
                </a:solidFill>
              </a:rPr>
              <a:t>переменных.</a:t>
            </a:r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 smtClean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 smtClean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							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 smtClean="0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 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= 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&lt;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 smtClean="0">
                <a:solidFill>
                  <a:srgbClr val="000000"/>
                </a:solidFill>
                <a:effectLst/>
              </a:rPr>
              <a:t>&gt;;</a:t>
            </a:r>
            <a:endParaRPr lang="en-US" b="0" dirty="0" smtClean="0">
              <a:solidFill>
                <a:srgbClr val="000000"/>
              </a:solidFill>
              <a:effectLst/>
            </a:endParaRPr>
          </a:p>
          <a:p>
            <a:pPr indent="182563" algn="just"/>
            <a:endParaRPr lang="ru-RU" dirty="0" smtClean="0">
              <a:solidFill>
                <a:srgbClr val="000000"/>
              </a:solidFill>
            </a:endParaRPr>
          </a:p>
          <a:p>
            <a:pPr indent="182563" algn="just"/>
            <a:endParaRPr lang="en-US" dirty="0" smtClean="0">
              <a:solidFill>
                <a:srgbClr val="000000"/>
              </a:solidFill>
            </a:endParaRPr>
          </a:p>
          <a:p>
            <a:pPr indent="182563" algn="just"/>
            <a:endParaRPr lang="en-US" dirty="0" smtClean="0">
              <a:solidFill>
                <a:srgbClr val="000000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 smtClean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 smtClean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1812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  <a:endParaRPr lang="ru-RU" sz="2000" b="0" i="0" dirty="0" smtClean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</a:t>
            </a:r>
            <a:r>
              <a:rPr lang="ru-RU" dirty="0" smtClean="0">
                <a:solidFill>
                  <a:srgbClr val="171717"/>
                </a:solidFill>
              </a:rPr>
              <a:t>дальнейшем, </a:t>
            </a:r>
            <a:r>
              <a:rPr lang="ru-RU" dirty="0">
                <a:solidFill>
                  <a:srgbClr val="171717"/>
                </a:solidFill>
              </a:rPr>
              <a:t>а на данный момент достаточно просто запомнить как их использовать</a:t>
            </a:r>
            <a:r>
              <a:rPr lang="ru-RU" dirty="0" smtClean="0">
                <a:solidFill>
                  <a:srgbClr val="171717"/>
                </a:solidFill>
              </a:rPr>
              <a:t>.</a:t>
            </a:r>
            <a:endParaRPr lang="en-US" dirty="0" smtClean="0">
              <a:solidFill>
                <a:srgbClr val="171717"/>
              </a:solidFill>
            </a:endParaRPr>
          </a:p>
          <a:p>
            <a:pPr indent="182563" algn="just"/>
            <a:r>
              <a:rPr lang="ru-RU" dirty="0" smtClean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 smtClean="0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 smtClean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 smtClean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 smtClean="0">
                <a:solidFill>
                  <a:srgbClr val="171717"/>
                </a:solidFill>
              </a:rPr>
              <a:t>const</a:t>
            </a:r>
            <a:r>
              <a:rPr lang="en-US" sz="2000" dirty="0" smtClean="0">
                <a:solidFill>
                  <a:srgbClr val="171717"/>
                </a:solidFill>
              </a:rPr>
              <a:t> </a:t>
            </a:r>
            <a:r>
              <a:rPr lang="ru-RU" sz="2000" dirty="0" smtClean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 smtClean="0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 smtClean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 smtClean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 smtClean="0">
                <a:solidFill>
                  <a:srgbClr val="171717"/>
                </a:solidFill>
              </a:rPr>
              <a:t>C++11 </a:t>
            </a:r>
            <a:r>
              <a:rPr lang="ru-RU" sz="2000" dirty="0" smtClean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 smtClean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 smtClean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/>
              <a:t>Структурное программирование </a:t>
            </a:r>
            <a:r>
              <a:rPr lang="ru-RU" sz="2000" dirty="0" smtClean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 smtClean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 smtClean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Структурный </a:t>
            </a:r>
            <a:r>
              <a:rPr lang="ru-RU" sz="2000" dirty="0"/>
              <a:t>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if else</a:t>
            </a:r>
            <a:r>
              <a:rPr lang="ru-RU" sz="2000" dirty="0" smtClean="0"/>
              <a:t> 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switch case </a:t>
            </a:r>
            <a:r>
              <a:rPr lang="ru-RU" sz="2000" dirty="0" smtClean="0"/>
              <a:t>имеет следующий вид</a:t>
            </a:r>
            <a:r>
              <a:rPr lang="en-US" sz="2000" dirty="0" smtClean="0"/>
              <a:t>:</a:t>
            </a:r>
            <a:endParaRPr lang="ru-RU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Отличаются конструкции между собой тем, что в конструкции </a:t>
            </a:r>
            <a:r>
              <a:rPr lang="en-US" sz="2000" dirty="0" smtClean="0"/>
              <a:t>if else</a:t>
            </a:r>
            <a:r>
              <a:rPr lang="ru-RU" sz="2000" dirty="0" smtClean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 smtClean="0"/>
              <a:t>switch</a:t>
            </a:r>
            <a:r>
              <a:rPr lang="ru-RU" sz="2000" dirty="0" smtClean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 smtClean="0"/>
              <a:t>case</a:t>
            </a:r>
            <a:r>
              <a:rPr lang="ru-RU" sz="2000" dirty="0" smtClean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В С++ есть два разные конструкции циклов, это конструкция </a:t>
            </a:r>
            <a:r>
              <a:rPr lang="en-US" sz="2000" dirty="0" smtClean="0"/>
              <a:t>for </a:t>
            </a:r>
            <a:r>
              <a:rPr lang="ru-RU" sz="2000" dirty="0" smtClean="0"/>
              <a:t>и конструкция</a:t>
            </a:r>
            <a:r>
              <a:rPr lang="en-US" sz="2000" dirty="0" smtClean="0"/>
              <a:t> while/do while</a:t>
            </a:r>
            <a:r>
              <a:rPr lang="ru-RU" sz="20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for</a:t>
            </a:r>
            <a:endParaRPr lang="ru-RU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Конструкция </a:t>
            </a:r>
            <a:r>
              <a:rPr lang="en-US" sz="2000" dirty="0" smtClean="0"/>
              <a:t>while/do while</a:t>
            </a:r>
            <a:endParaRPr lang="ru-RU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 smtClean="0"/>
              <a:t>Разница в конструкциях обусловлена тем, что цикл </a:t>
            </a:r>
            <a:r>
              <a:rPr lang="en-US" sz="2000" dirty="0" smtClean="0"/>
              <a:t>for </a:t>
            </a:r>
            <a:r>
              <a:rPr lang="ru-RU" sz="2000" dirty="0" smtClean="0"/>
              <a:t>обычно выполняется заданное количество раз, и его следует использовать тогда когда известно </a:t>
            </a:r>
            <a:r>
              <a:rPr lang="ru-RU" sz="2000" dirty="0" smtClean="0"/>
              <a:t>количество необходимых итераций</a:t>
            </a:r>
            <a:r>
              <a:rPr lang="en-US" sz="2000" dirty="0" smtClean="0"/>
              <a:t> </a:t>
            </a:r>
            <a:r>
              <a:rPr lang="ru-RU" sz="2000" dirty="0" smtClean="0"/>
              <a:t>(может </a:t>
            </a:r>
            <a:r>
              <a:rPr lang="ru-RU" sz="2000" dirty="0" smtClean="0"/>
              <a:t>быть вычисляемым), циклы </a:t>
            </a:r>
            <a:r>
              <a:rPr lang="en-US" sz="2000" dirty="0" smtClean="0"/>
              <a:t>while/do while </a:t>
            </a:r>
            <a:r>
              <a:rPr lang="ru-RU" sz="2000" dirty="0" smtClean="0"/>
              <a:t>предназначены для тех случаев когда количество итераций неизвестно, и цикл выполняется до тех пор пока условие </a:t>
            </a:r>
            <a:r>
              <a:rPr lang="ru-RU" sz="2000" dirty="0" smtClean="0"/>
              <a:t>выполняется.</a:t>
            </a:r>
            <a:endParaRPr lang="ru-RU" sz="2000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 smtClean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 smtClean="0">
                <a:effectLst/>
              </a:rPr>
              <a:t>void</a:t>
            </a:r>
            <a:r>
              <a:rPr lang="ru-RU" sz="2000" b="0" i="0" dirty="0" smtClean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 smtClean="0">
                <a:effectLst/>
              </a:rPr>
              <a:t>В конце тела функции обязательно ставится закрывающая фигурная скобка.</a:t>
            </a:r>
            <a:endParaRPr lang="ru-RU" sz="2000" b="0" i="0" dirty="0"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 smtClean="0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671951" y="284770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Глобальные константы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Переменные</a:t>
                      </a:r>
                      <a:r>
                        <a:rPr lang="ru-RU" sz="1500" baseline="0" dirty="0" smtClean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 smtClean="0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Параметры функций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Глагол (функция - это действие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Имена типов (структур и т.д</a:t>
                      </a:r>
                      <a:r>
                        <a:rPr lang="ru-RU" sz="1500" dirty="0">
                          <a:effectLst/>
                        </a:rPr>
                        <a:t>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 smtClean="0">
                          <a:effectLst/>
                        </a:rPr>
                        <a:t>Существительное (иногда с прилагательными</a:t>
                      </a:r>
                      <a:r>
                        <a:rPr lang="ru-RU" sz="1500" dirty="0">
                          <a:effectLst/>
                        </a:rPr>
                        <a:t>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 smtClean="0"/>
          </a:p>
          <a:p>
            <a:r>
              <a:rPr lang="ru-RU" dirty="0" smtClean="0"/>
              <a:t>Не используйте для объявления констант директивы препроцессора.</a:t>
            </a:r>
          </a:p>
          <a:p>
            <a:r>
              <a:rPr lang="ru-RU" dirty="0" smtClean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 smtClean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 smtClean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постоянно развивается</a:t>
            </a:r>
            <a:r>
              <a:rPr lang="ru-RU" sz="2400" dirty="0" smtClean="0"/>
              <a:t>. На данный момент в ходу имеются следующие стандарты</a:t>
            </a:r>
            <a:r>
              <a:rPr lang="en-US" sz="2400" dirty="0" smtClean="0"/>
              <a:t>: 98, 11, 14, 17, 20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</a:t>
            </a:r>
            <a:r>
              <a:rPr lang="ru-RU" sz="2400" b="1" dirty="0" err="1" smtClean="0"/>
              <a:t>кросплатформенным</a:t>
            </a:r>
            <a:r>
              <a:rPr lang="ru-RU" sz="2400" dirty="0" smtClean="0"/>
              <a:t>, однако программы написанные на нем </a:t>
            </a:r>
            <a:r>
              <a:rPr lang="ru-RU" sz="2400" dirty="0" err="1" smtClean="0"/>
              <a:t>кросплатформенными</a:t>
            </a:r>
            <a:r>
              <a:rPr lang="ru-RU" sz="2400" dirty="0" smtClean="0"/>
              <a:t> 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имеет обратную совместимость с </a:t>
            </a:r>
            <a:r>
              <a:rPr lang="ru-RU" sz="2400" b="1" dirty="0" err="1" smtClean="0"/>
              <a:t>С</a:t>
            </a:r>
            <a:r>
              <a:rPr lang="ru-RU" sz="2400" dirty="0" smtClean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С++ является компилируемым языком</a:t>
            </a:r>
            <a:r>
              <a:rPr lang="ru-RU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Язык поддерживает несколько парадигм программирования</a:t>
            </a:r>
            <a:r>
              <a:rPr lang="ru-RU" sz="2400" dirty="0" smtClean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 smtClean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 smtClean="0">
                <a:solidFill>
                  <a:srgbClr val="222222"/>
                </a:solidFill>
              </a:rPr>
              <a:t> </a:t>
            </a:r>
            <a:r>
              <a:rPr lang="ru-RU" dirty="0" smtClean="0">
                <a:solidFill>
                  <a:srgbClr val="222222"/>
                </a:solidFill>
              </a:rPr>
              <a:t>— это </a:t>
            </a:r>
            <a:r>
              <a:rPr lang="ru-RU" dirty="0" smtClean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</a:t>
            </a:r>
            <a:r>
              <a:rPr lang="ru-RU" dirty="0" smtClean="0"/>
              <a:t>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 smtClean="0">
                <a:effectLst/>
              </a:rPr>
              <a:t>1.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 smtClean="0">
                <a:effectLst/>
              </a:rPr>
              <a:t>2. Процесс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препроцессора,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именно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 smtClean="0">
                <a:effectLst/>
              </a:rPr>
              <a:t>в</a:t>
            </a:r>
            <a:r>
              <a:rPr lang="en-US" sz="2400" dirty="0" smtClean="0"/>
              <a:t> </a:t>
            </a:r>
            <a:r>
              <a:rPr lang="ru-RU" sz="2400" b="0" dirty="0" smtClean="0">
                <a:effectLst/>
              </a:rPr>
              <a:t>этот момент обрабатываются все директивы препроцессора</a:t>
            </a:r>
            <a:endParaRPr lang="en-US" sz="2400" b="0" dirty="0" smtClean="0">
              <a:effectLst/>
            </a:endParaRPr>
          </a:p>
          <a:p>
            <a:pPr algn="just"/>
            <a:r>
              <a:rPr lang="ru-RU" sz="2400" b="0" dirty="0" smtClean="0">
                <a:effectLst/>
              </a:rPr>
              <a:t>3. Это этап компиляции, именно в этот момент наша программа из написанного для людьми 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 smtClean="0">
                <a:effectLst/>
              </a:rPr>
              <a:t>4. Процесс связывания, 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 smtClean="0"/>
              <a:t>Токенизация</a:t>
            </a:r>
            <a:r>
              <a:rPr lang="ru-RU" sz="2000" dirty="0" smtClean="0"/>
              <a:t>, </a:t>
            </a:r>
            <a:r>
              <a:rPr lang="ru-RU" sz="2000" dirty="0" smtClean="0"/>
              <a:t>это </a:t>
            </a:r>
            <a:r>
              <a:rPr lang="ru-RU" sz="2000" dirty="0" smtClean="0"/>
              <a:t>процесс разбиения </a:t>
            </a:r>
            <a:r>
              <a:rPr lang="ru-RU" sz="2000" dirty="0" smtClean="0"/>
              <a:t>компилируемого </a:t>
            </a:r>
            <a:r>
              <a:rPr lang="ru-RU" sz="2000" dirty="0" smtClean="0"/>
              <a:t>кода на минимальные значимые </a:t>
            </a:r>
            <a:r>
              <a:rPr lang="ru-RU" sz="2000" dirty="0" smtClean="0"/>
              <a:t>элементы.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Синтаксический анализ, проверяет все ли правильно в </a:t>
            </a:r>
            <a:r>
              <a:rPr lang="ru-RU" sz="2000" dirty="0" smtClean="0"/>
              <a:t>собираемых частях кода,</a:t>
            </a:r>
            <a:r>
              <a:rPr lang="ru-RU" sz="2000" dirty="0" smtClean="0"/>
              <a:t> с точки зрения синтаксиса языка.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Семантический анализ, в свою очередь занимается абсолютно другим, он проверяет смысл того что мы </a:t>
            </a:r>
            <a:r>
              <a:rPr lang="ru-RU" sz="2000" dirty="0" smtClean="0"/>
              <a:t>написали.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промежуточного кода, наш код написанный на </a:t>
            </a:r>
            <a:r>
              <a:rPr lang="ru-RU" sz="2000" dirty="0" smtClean="0"/>
              <a:t>С++ </a:t>
            </a:r>
            <a:r>
              <a:rPr lang="ru-RU" sz="2000" dirty="0" smtClean="0"/>
              <a:t>перестает быть </a:t>
            </a:r>
            <a:r>
              <a:rPr lang="ru-RU" sz="2000" dirty="0" smtClean="0"/>
              <a:t>С++. </a:t>
            </a:r>
            <a:r>
              <a:rPr lang="ru-RU" sz="2000" dirty="0" smtClean="0"/>
              <a:t>Он превращается в некий промежуточный вариант, условно похожий на </a:t>
            </a:r>
            <a:r>
              <a:rPr lang="ru-RU" sz="2000" dirty="0" smtClean="0"/>
              <a:t>С. </a:t>
            </a:r>
            <a:endParaRPr lang="en-US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Оптимизация, на этом этапе компилятор пытается оптимизировать код который мы </a:t>
            </a:r>
            <a:r>
              <a:rPr lang="ru-RU" sz="2000" dirty="0" smtClean="0"/>
              <a:t>написали.</a:t>
            </a:r>
            <a:endParaRPr lang="ru-RU" sz="2000" dirty="0" smtClean="0"/>
          </a:p>
          <a:p>
            <a:pPr marL="342900" indent="-342900" algn="just">
              <a:buAutoNum type="arabicPeriod"/>
            </a:pPr>
            <a:r>
              <a:rPr lang="ru-RU" sz="2000" dirty="0" smtClean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 smtClean="0"/>
              <a:t>! Важно, компилируется за раз не вся программа а лишь одна единица трансляции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Код наших программ пишется в файлах с расширением </a:t>
            </a:r>
            <a:r>
              <a:rPr lang="en-US" sz="2000" dirty="0" smtClean="0"/>
              <a:t>.</a:t>
            </a:r>
            <a:r>
              <a:rPr lang="en-US" sz="2000" dirty="0" err="1" smtClean="0"/>
              <a:t>cpp</a:t>
            </a:r>
            <a:r>
              <a:rPr lang="ru-RU" sz="2000" dirty="0" smtClean="0"/>
              <a:t> и </a:t>
            </a:r>
            <a:r>
              <a:rPr lang="en-US" sz="2000" dirty="0" smtClean="0"/>
              <a:t>.h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ru-RU" sz="2000" dirty="0" smtClean="0"/>
              <a:t>Любая </a:t>
            </a:r>
            <a:r>
              <a:rPr lang="ru-RU" sz="2000" dirty="0"/>
              <a:t>программа на С++ начинается с функции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</a:t>
            </a:r>
            <a:r>
              <a:rPr lang="ru-RU" sz="2000" dirty="0" smtClean="0"/>
              <a:t>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Основной файл п</a:t>
            </a:r>
            <a:r>
              <a:rPr lang="ru-RU" sz="2000" dirty="0" smtClean="0"/>
              <a:t>рограммы на С++ должен содержать блоки</a:t>
            </a:r>
            <a:r>
              <a:rPr lang="en-US" sz="2000" dirty="0" smtClean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препроцессорных директив. (например </a:t>
            </a:r>
            <a:r>
              <a:rPr lang="en-US" sz="2000" dirty="0" smtClean="0"/>
              <a:t>define </a:t>
            </a:r>
            <a:r>
              <a:rPr lang="ru-RU" sz="2000" dirty="0" smtClean="0"/>
              <a:t>или </a:t>
            </a:r>
            <a:r>
              <a:rPr lang="en-US" sz="2000" dirty="0" err="1" smtClean="0"/>
              <a:t>ifndef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импорта библиотек.</a:t>
            </a:r>
            <a:r>
              <a:rPr lang="en-US" sz="2000" dirty="0" smtClean="0"/>
              <a:t> (#</a:t>
            </a:r>
            <a:r>
              <a:rPr lang="en-US" sz="2000" dirty="0" smtClean="0"/>
              <a:t>import &lt;&gt;)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определения именованной области видимости.</a:t>
            </a:r>
            <a:r>
              <a:rPr lang="en-US" sz="2000" dirty="0" smtClean="0"/>
              <a:t> (using namespace </a:t>
            </a:r>
            <a:r>
              <a:rPr lang="en-US" sz="2000" dirty="0" err="1" smtClean="0"/>
              <a:t>std</a:t>
            </a:r>
            <a:r>
              <a:rPr lang="en-US" sz="2000" dirty="0" smtClean="0"/>
              <a:t>;)</a:t>
            </a:r>
            <a:endParaRPr lang="ru-RU" sz="20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 smtClean="0"/>
              <a:t>main</a:t>
            </a:r>
            <a:r>
              <a:rPr lang="ru-RU" sz="2000" dirty="0" smtClean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Блок описания функции </a:t>
            </a:r>
            <a:r>
              <a:rPr lang="en-US" sz="2000" dirty="0" smtClean="0"/>
              <a:t>main</a:t>
            </a:r>
            <a:r>
              <a:rPr lang="ru-RU" sz="2000" dirty="0" smtClean="0"/>
              <a:t>.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 smtClean="0"/>
              <a:t>Бло</a:t>
            </a:r>
            <a:r>
              <a:rPr lang="ru-RU" sz="2000" dirty="0" smtClean="0"/>
              <a:t>к описания дополнительных функций</a:t>
            </a:r>
            <a:r>
              <a:rPr lang="en-US" sz="2000" dirty="0" smtClean="0"/>
              <a:t> (</a:t>
            </a:r>
            <a:r>
              <a:rPr lang="ru-RU" sz="2000" dirty="0" smtClean="0"/>
              <a:t>здесь могут быть любые функции, которые ранее не были использованы.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24675" y="423059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</TotalTime>
  <Words>2208</Words>
  <Application>Microsoft Office PowerPoint</Application>
  <PresentationFormat>Широкоэкранный</PresentationFormat>
  <Paragraphs>316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164</cp:revision>
  <dcterms:created xsi:type="dcterms:W3CDTF">2018-10-31T17:08:02Z</dcterms:created>
  <dcterms:modified xsi:type="dcterms:W3CDTF">2022-09-11T18:58:43Z</dcterms:modified>
</cp:coreProperties>
</file>